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70" r:id="rId7"/>
    <p:sldId id="272" r:id="rId8"/>
    <p:sldId id="273" r:id="rId9"/>
    <p:sldId id="275" r:id="rId10"/>
    <p:sldId id="276" r:id="rId11"/>
    <p:sldId id="269" r:id="rId12"/>
    <p:sldId id="265" r:id="rId13"/>
    <p:sldId id="277" r:id="rId14"/>
    <p:sldId id="278" r:id="rId15"/>
    <p:sldId id="271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433DA7-7451-47B8-AD64-15813B1B3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DDD6BC-30CA-42D1-AB79-43D19C9B3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FFAE56-F510-48B8-B496-E98E2B24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A6E628-3A3A-43C1-940A-DAD47A92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23BA76-AE8E-498C-9C7C-08B17211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054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969D2-EF6D-4F54-8BF3-5D96CCF0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494C8EE-891E-4D0A-88E8-946F24DDE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AF6CC7-E0AA-41A1-83FF-DBED0F12C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5BF48F-AB3F-4551-810F-A8061552B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945CBA-04F0-48BE-87C6-AE68D53F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262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A06472A-B7D5-4081-AA4A-70DCA1806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D61601D-0E1E-4083-B9F5-488BF2FCC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70A177-9255-45D4-A24E-A356F53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0A654F-E884-467E-B5F5-681B0892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C24CD4-D3A9-49A4-A915-5FBECEDB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8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22941-42EA-4F7A-98C8-C0CF27AA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D7E408-38EE-4817-98C4-F7C442E43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64D15E-AD47-428D-8843-525452A7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39997A-7F86-4A64-B9C2-4B899CDE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61A2A3-0344-4CE6-8572-5EF293B3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83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C94EAD-39C6-4FCE-B7A4-326426ED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EE836E-8AB8-403C-A66C-B11091A0F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B3B308-45C5-44EF-B379-E9A10CCA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2702AE-92E5-4171-B5D9-10073C879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27AF32-F244-4B78-AEDD-40AFD02C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88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E760A-ED93-48B7-8BA3-111BEE1C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DEF8B3-D5B7-4E37-A9D1-449D8FFEA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2E1A0D-8CB2-472F-A342-CDEBF719A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A5083C-A187-4D36-843E-671A50B8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D75D83-0A51-45BB-951B-5DD060363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FD56252-76F3-4883-846C-57310D86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072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3E833-7DA2-48C0-816D-F2EE777C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E67235-21C3-4BED-9C91-8C5FADFD7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E9D874-BC07-45AC-9BCE-35216CBC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9F9340-6AFA-4837-94F8-5267A374A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6838853-E101-4F49-93BA-889CC29C7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46F1D15-E1A4-403D-8614-94DEA958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9E78E24-CA9B-492C-B157-9E650BCB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0E42C71-78BD-4B7A-AEE8-54530C74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34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61E8A-DEAE-4301-8871-31CD9417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3302FFC-E969-4B40-AA10-A535DA191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3E95C57-B517-448F-AF56-51DF02913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27B0FD1-4BE2-470A-8CEA-E87F8FE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240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7BFE6F4-7B18-4969-B70A-D13ECAB0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E5CB4C3-8E48-4161-ACDD-864F47EEA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0C259-C675-4844-96D8-35368677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4053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53A55-6244-4A8D-A4BC-07083A08C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C13393-4D24-45C1-B4FF-ACF2789A9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D60E2A0-6D03-4CC5-97DE-C5C92C06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9063E3-A83B-4467-B02A-3C6FD370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AD94CF-0ECD-4EAA-8E17-D95DA1AC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226C39-DCDE-4BC1-903C-C109FFB2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51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2908F-C8D3-467E-939E-4D5A537A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468EAFD-DE8E-4788-A6C5-7B1CA9ECC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34EBC1-5D28-40B2-95C2-BCA9DF29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206AEA8-7301-464C-A985-13B5FB386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584BF6-FD67-429B-9CFE-A93C054D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32A680-1A17-49FE-8253-CBF6F0D0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03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3B18174-B521-4905-8CAC-E7119718B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92227F-3013-4A9A-828F-A102A3542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B2DF58-03A8-4165-B6E0-B25D434BB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96AE3-5AE7-417D-977E-9598C04ACE09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B1FF19-ECA1-4258-83EE-2D6B08CF9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FBC1D0-E52C-42E3-8A6D-D753D9BE1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2316B-AE91-48F7-A04C-281E869E08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1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pixabay.com/photo/2017/06/08/14/35/rabbit-2383784_960_720.jpg" TargetMode="External"/><Relationship Id="rId2" Type="http://schemas.openxmlformats.org/officeDocument/2006/relationships/hyperlink" Target="https://cdn.pixabay.com/photo/2017/09/19/00/35/horses-2763706_960_720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pload.wikimedia.org/wikipedia/commons/2/27/London_Scruffy_Rat.jpg" TargetMode="External"/><Relationship Id="rId4" Type="http://schemas.openxmlformats.org/officeDocument/2006/relationships/hyperlink" Target="http://cursus-dierenwelzijn.dierenwelzijnsweb.nl/paginas/33087/4/images/302/330871005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5B0BE-0130-408B-8EBF-2F4EE830F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85554" y="467831"/>
            <a:ext cx="13163107" cy="1340921"/>
          </a:xfrm>
        </p:spPr>
        <p:txBody>
          <a:bodyPr/>
          <a:lstStyle/>
          <a:p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 overige zoogdieren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-Theorie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8BAFB5A-D9ED-4AE5-ABD2-B2DE97923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2628" y="2601119"/>
            <a:ext cx="4986741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Week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Eerste drie presentaties Soortenkennis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Thema Welzijn en gedrag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0D31B5-4E61-4F9E-A103-7F4CC32BF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96" y="5303955"/>
            <a:ext cx="4529328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45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9B3E25C-2DE1-4FC3-B849-6B2D22CFEDC4}"/>
              </a:ext>
            </a:extLst>
          </p:cNvPr>
          <p:cNvSpPr txBox="1"/>
          <p:nvPr/>
        </p:nvSpPr>
        <p:spPr>
          <a:xfrm>
            <a:off x="1998922" y="1669312"/>
            <a:ext cx="837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Vertoon hier het filmpje van happy konijn (</a:t>
            </a:r>
            <a:r>
              <a:rPr lang="nl-NL" dirty="0" err="1"/>
              <a:t>ivm</a:t>
            </a:r>
            <a:r>
              <a:rPr lang="nl-NL" dirty="0"/>
              <a:t> grootte past het niet in bestand wikiwijs)</a:t>
            </a:r>
          </a:p>
        </p:txBody>
      </p:sp>
    </p:spTree>
    <p:extLst>
      <p:ext uri="{BB962C8B-B14F-4D97-AF65-F5344CB8AC3E}">
        <p14:creationId xmlns:p14="http://schemas.microsoft.com/office/powerpoint/2010/main" val="3189406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ADE8711-BEF4-4157-B6DC-530BD9ECAD81}"/>
              </a:ext>
            </a:extLst>
          </p:cNvPr>
          <p:cNvSpPr txBox="1"/>
          <p:nvPr/>
        </p:nvSpPr>
        <p:spPr>
          <a:xfrm>
            <a:off x="874528" y="1813173"/>
            <a:ext cx="10442944" cy="32316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latin typeface="Arial" panose="020B0604020202020204" pitchFamily="34" charset="0"/>
                <a:cs typeface="Arial" panose="020B0604020202020204" pitchFamily="34" charset="0"/>
              </a:rPr>
              <a:t>Opdracht Welzijn en gedrag</a:t>
            </a: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Vorm tweetallen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Maak de opdracht op Wikiwijs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Tijd: 30 minuten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Na afloop per tweetal korte toelichting</a:t>
            </a:r>
          </a:p>
        </p:txBody>
      </p:sp>
    </p:spTree>
    <p:extLst>
      <p:ext uri="{BB962C8B-B14F-4D97-AF65-F5344CB8AC3E}">
        <p14:creationId xmlns:p14="http://schemas.microsoft.com/office/powerpoint/2010/main" val="3838143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04972F9-02F8-4A03-B323-5A3D5B1DA732}"/>
              </a:ext>
            </a:extLst>
          </p:cNvPr>
          <p:cNvSpPr txBox="1"/>
          <p:nvPr/>
        </p:nvSpPr>
        <p:spPr>
          <a:xfrm>
            <a:off x="444795" y="669851"/>
            <a:ext cx="1130241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latin typeface="Arial" panose="020B0604020202020204" pitchFamily="34" charset="0"/>
                <a:cs typeface="Arial" panose="020B0604020202020204" pitchFamily="34" charset="0"/>
              </a:rPr>
              <a:t>Afsluiting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Weet je voldoende over Welzijn en gedrag? 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Kun je vragen hierover beantwoorden? (in kennisexamen, schooltoets en vaardigheidsexamen)</a:t>
            </a:r>
          </a:p>
          <a:p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Volgende week 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Tweede deel presentaties Soortenkennis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Thema …… Waar hebben jullie nog behoefte aan? </a:t>
            </a:r>
          </a:p>
        </p:txBody>
      </p:sp>
    </p:spTree>
    <p:extLst>
      <p:ext uri="{BB962C8B-B14F-4D97-AF65-F5344CB8AC3E}">
        <p14:creationId xmlns:p14="http://schemas.microsoft.com/office/powerpoint/2010/main" val="3569528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B364BAB-9A2D-4C4F-9345-B12DC22D5805}"/>
              </a:ext>
            </a:extLst>
          </p:cNvPr>
          <p:cNvSpPr txBox="1"/>
          <p:nvPr/>
        </p:nvSpPr>
        <p:spPr>
          <a:xfrm>
            <a:off x="439479" y="210026"/>
            <a:ext cx="11313042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latin typeface="Arial" panose="020B0604020202020204" pitchFamily="34" charset="0"/>
                <a:cs typeface="Arial" panose="020B0604020202020204" pitchFamily="34" charset="0"/>
              </a:rPr>
              <a:t>Invulling les volgende week; jullie keuze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Weten jullie voldoende over:</a:t>
            </a:r>
          </a:p>
          <a:p>
            <a:pPr algn="ctr"/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Wet- en regelgeving</a:t>
            </a: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Invasieve soorten</a:t>
            </a: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Huisvesting</a:t>
            </a: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Voeding</a:t>
            </a: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Voortplanting</a:t>
            </a: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Gezondheid</a:t>
            </a: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Welzijn en gedrag</a:t>
            </a:r>
          </a:p>
          <a:p>
            <a:pPr algn="ctr"/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Of is er behoefte om nog ergens specifiek naar te kijken?</a:t>
            </a: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(Zie wat je moet weten van de thema’s op de volgende dia)</a:t>
            </a:r>
          </a:p>
        </p:txBody>
      </p:sp>
    </p:spTree>
    <p:extLst>
      <p:ext uri="{BB962C8B-B14F-4D97-AF65-F5344CB8AC3E}">
        <p14:creationId xmlns:p14="http://schemas.microsoft.com/office/powerpoint/2010/main" val="3892409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122CC10-39B5-44EC-BBF5-A589DD0C25F8}"/>
              </a:ext>
            </a:extLst>
          </p:cNvPr>
          <p:cNvSpPr txBox="1"/>
          <p:nvPr/>
        </p:nvSpPr>
        <p:spPr>
          <a:xfrm>
            <a:off x="0" y="244549"/>
            <a:ext cx="12280605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latin typeface="Arial" panose="020B0604020202020204" pitchFamily="34" charset="0"/>
                <a:cs typeface="Arial" panose="020B0604020202020204" pitchFamily="34" charset="0"/>
              </a:rPr>
              <a:t>De CE overige zoogdieren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Wat je moet weten: De houder van overige zoogdieren;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kan de meest voorkomende verhandelde diergroepen en dieren benoemen met hun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Nederlandse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wetenschappelijke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naam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(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uiterlijke kenmerken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van) de meest voorkomende en verhandelde diergroepen en dieren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wet- en regelgeving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rond het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importeren, verkopen, houden en vervoeren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o.z.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wet- en regelgeving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en branche-eisen t.a.v.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fokken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met,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handelen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in en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opvangen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o.z.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voerkwaliteit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en –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samenstelling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de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huisvesting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van overige zoogdieren, afhankelijk van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leeftijd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levensfase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seizoen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en soort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huisvestingsomstandigheden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afhankelijk van de herkomst van het dier en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verrijking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van de leefomgeving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de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huisvesting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zieke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en van (besmettelijke) ziekte verdachte dieren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invasieve soorten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en hoe hiermee om te gaan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de natuurlijke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biotoop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en het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gedrag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van overige zoogdieren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de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voortplanting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van overige zoogdieren en de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ontwikkeling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vanaf embryo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ziektebeelden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zoönosen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fysieke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gedragsmatige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afwijkingen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bij overige zoogdieren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preventieve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curatieve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gezondheidszorg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heeft kennis van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dierenwelzijn</a:t>
            </a:r>
          </a:p>
        </p:txBody>
      </p:sp>
    </p:spTree>
    <p:extLst>
      <p:ext uri="{BB962C8B-B14F-4D97-AF65-F5344CB8AC3E}">
        <p14:creationId xmlns:p14="http://schemas.microsoft.com/office/powerpoint/2010/main" val="1471180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0322632-702D-4FD4-8616-EED2E8E0050D}"/>
              </a:ext>
            </a:extLst>
          </p:cNvPr>
          <p:cNvSpPr txBox="1"/>
          <p:nvPr/>
        </p:nvSpPr>
        <p:spPr>
          <a:xfrm>
            <a:off x="935665" y="244549"/>
            <a:ext cx="1072825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Bronvermelding</a:t>
            </a:r>
          </a:p>
          <a:p>
            <a:endParaRPr lang="nl-NL" dirty="0"/>
          </a:p>
          <a:p>
            <a:r>
              <a:rPr lang="nl-NL" sz="1000" dirty="0"/>
              <a:t>Konijn in hok:</a:t>
            </a:r>
          </a:p>
          <a:p>
            <a:pPr lvl="0"/>
            <a:r>
              <a:rPr lang="nl-NL" sz="1000" dirty="0">
                <a:solidFill>
                  <a:prstClr val="black"/>
                </a:solidFill>
              </a:rPr>
              <a:t>C: </a:t>
            </a:r>
            <a:r>
              <a:rPr lang="nl-NL" sz="1000" dirty="0" err="1">
                <a:solidFill>
                  <a:prstClr val="black"/>
                </a:solidFill>
              </a:rPr>
              <a:t>Strecosa</a:t>
            </a:r>
            <a:r>
              <a:rPr lang="nl-NL" sz="1000" dirty="0">
                <a:solidFill>
                  <a:prstClr val="black"/>
                </a:solidFill>
              </a:rPr>
              <a:t>; https://cdn.pixabay.com/photo/2014/08/10/18/10/hare-414917_960_720.jpg</a:t>
            </a:r>
          </a:p>
          <a:p>
            <a:endParaRPr lang="nl-NL" sz="1000" dirty="0"/>
          </a:p>
          <a:p>
            <a:r>
              <a:rPr lang="nl-NL" sz="1000" dirty="0"/>
              <a:t>Paarden:</a:t>
            </a:r>
          </a:p>
          <a:p>
            <a:r>
              <a:rPr lang="nl-NL" sz="1000" dirty="0"/>
              <a:t>C: </a:t>
            </a:r>
            <a:r>
              <a:rPr lang="nl-NL" sz="1000" dirty="0" err="1"/>
              <a:t>Jacliu</a:t>
            </a:r>
            <a:r>
              <a:rPr lang="nl-NL" sz="1000" dirty="0"/>
              <a:t>-DL; </a:t>
            </a:r>
            <a:r>
              <a:rPr lang="nl-NL" sz="1000" dirty="0">
                <a:hlinkClick r:id="rId2"/>
              </a:rPr>
              <a:t>https://cdn.pixabay.com/photo/2017/09/19/00/35/horses-2763706_960_720.jpg</a:t>
            </a:r>
            <a:endParaRPr lang="nl-NL" sz="1000" dirty="0"/>
          </a:p>
          <a:p>
            <a:endParaRPr lang="nl-NL" sz="1000" dirty="0"/>
          </a:p>
          <a:p>
            <a:r>
              <a:rPr lang="nl-NL" sz="1000" dirty="0"/>
              <a:t>Etend konijn:</a:t>
            </a:r>
          </a:p>
          <a:p>
            <a:r>
              <a:rPr lang="nl-NL" sz="1000" dirty="0"/>
              <a:t>C: </a:t>
            </a:r>
            <a:r>
              <a:rPr lang="nl-NL" sz="1000" dirty="0" err="1"/>
              <a:t>Siscagoldenhair</a:t>
            </a:r>
            <a:r>
              <a:rPr lang="nl-NL" sz="1000" dirty="0"/>
              <a:t>; </a:t>
            </a:r>
            <a:r>
              <a:rPr lang="nl-NL" sz="1000" dirty="0">
                <a:hlinkClick r:id="rId3"/>
              </a:rPr>
              <a:t>https://cdn.pixabay.com/photo/2017/06/08/14/35/rabbit-2383784_960_720.jpg</a:t>
            </a:r>
            <a:endParaRPr lang="nl-NL" sz="1000" dirty="0"/>
          </a:p>
          <a:p>
            <a:endParaRPr lang="nl-NL" sz="1000" dirty="0"/>
          </a:p>
          <a:p>
            <a:r>
              <a:rPr lang="nl-NL" sz="1000" dirty="0"/>
              <a:t>Stangbijtend varken:</a:t>
            </a:r>
          </a:p>
          <a:p>
            <a:r>
              <a:rPr lang="nl-NL" sz="1000" dirty="0"/>
              <a:t>https://www.varkensinnood.nl/sites/dierenrecht.nl/files/styles/adaptive/public/field/page_image/dierenrecht-stangbijten_0.jpg?itok=kszHSTen</a:t>
            </a:r>
          </a:p>
          <a:p>
            <a:endParaRPr lang="nl-NL" sz="1000" dirty="0"/>
          </a:p>
          <a:p>
            <a:r>
              <a:rPr lang="nl-NL" sz="1000" dirty="0"/>
              <a:t>Parende koeien:</a:t>
            </a:r>
          </a:p>
          <a:p>
            <a:r>
              <a:rPr lang="nl-NL" sz="1000" dirty="0"/>
              <a:t>C: </a:t>
            </a:r>
            <a:r>
              <a:rPr lang="nl-NL" sz="1000" dirty="0" err="1"/>
              <a:t>Meineresterrampe</a:t>
            </a:r>
            <a:r>
              <a:rPr lang="nl-NL" sz="1000" dirty="0"/>
              <a:t>; https://cdn.pixabay.com/photo/2014/04/06/18/43/mating-317891_960_720.jpg</a:t>
            </a:r>
          </a:p>
          <a:p>
            <a:endParaRPr lang="nl-NL" sz="1000" dirty="0"/>
          </a:p>
          <a:p>
            <a:r>
              <a:rPr lang="nl-NL" sz="1000" dirty="0" err="1"/>
              <a:t>Apatische</a:t>
            </a:r>
            <a:r>
              <a:rPr lang="nl-NL" sz="1000" dirty="0"/>
              <a:t> ezel:</a:t>
            </a:r>
          </a:p>
          <a:p>
            <a:r>
              <a:rPr lang="nl-NL" sz="1000" dirty="0">
                <a:hlinkClick r:id="rId4"/>
              </a:rPr>
              <a:t>http://cursus-dierenwelzijn.dierenwelzijnsweb.nl/paginas/33087/4/images/302/330871005.jpg</a:t>
            </a:r>
            <a:endParaRPr lang="nl-NL" sz="1000" dirty="0"/>
          </a:p>
          <a:p>
            <a:endParaRPr lang="nl-NL" sz="1000" dirty="0"/>
          </a:p>
          <a:p>
            <a:r>
              <a:rPr lang="nl-NL" sz="1000" dirty="0"/>
              <a:t>Gewonde rat:</a:t>
            </a:r>
          </a:p>
          <a:p>
            <a:r>
              <a:rPr lang="nl-NL" sz="1000" dirty="0">
                <a:hlinkClick r:id="rId5"/>
              </a:rPr>
              <a:t>https://upload.wikimedia.org/wikipedia/commons/2/27/London_Scruffy_Rat.jpg</a:t>
            </a:r>
            <a:endParaRPr lang="nl-NL" sz="1000" dirty="0"/>
          </a:p>
          <a:p>
            <a:endParaRPr lang="nl-NL" sz="1000" dirty="0"/>
          </a:p>
          <a:p>
            <a:r>
              <a:rPr lang="nl-NL" sz="1000" dirty="0"/>
              <a:t>Welfare </a:t>
            </a:r>
            <a:r>
              <a:rPr lang="nl-NL" sz="1000" dirty="0" err="1"/>
              <a:t>quality</a:t>
            </a:r>
            <a:r>
              <a:rPr lang="nl-NL" sz="1000" dirty="0"/>
              <a:t>:</a:t>
            </a:r>
          </a:p>
          <a:p>
            <a:r>
              <a:rPr lang="nl-NL" sz="1000" dirty="0"/>
              <a:t>https://dierenwelzijnsweb.nl/upload_mm/c/7/9/f676583f-1849-4f2c-904e-7548d7100828_ethiek.jpg</a:t>
            </a:r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1058946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D616940-A208-4F72-B99D-4BF07C97B8CA}"/>
              </a:ext>
            </a:extLst>
          </p:cNvPr>
          <p:cNvSpPr txBox="1"/>
          <p:nvPr/>
        </p:nvSpPr>
        <p:spPr>
          <a:xfrm>
            <a:off x="769088" y="765544"/>
            <a:ext cx="1065382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latin typeface="Arial" panose="020B0604020202020204" pitchFamily="34" charset="0"/>
                <a:cs typeface="Arial" panose="020B0604020202020204" pitchFamily="34" charset="0"/>
              </a:rPr>
              <a:t>Vandaag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Soortenkennis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Presentaties drie groepen</a:t>
            </a:r>
          </a:p>
          <a:p>
            <a:pPr lvl="2"/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Thema Welzijn en gedrag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Inleiding in het thema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Uitleg opdracht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Opdracht maken (tweetallen)</a:t>
            </a:r>
          </a:p>
        </p:txBody>
      </p:sp>
    </p:spTree>
    <p:extLst>
      <p:ext uri="{BB962C8B-B14F-4D97-AF65-F5344CB8AC3E}">
        <p14:creationId xmlns:p14="http://schemas.microsoft.com/office/powerpoint/2010/main" val="2772835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2FF30C3-D622-42C2-AC29-267BA04ABB77}"/>
              </a:ext>
            </a:extLst>
          </p:cNvPr>
          <p:cNvSpPr txBox="1"/>
          <p:nvPr/>
        </p:nvSpPr>
        <p:spPr>
          <a:xfrm>
            <a:off x="1337930" y="691117"/>
            <a:ext cx="95161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Arial" panose="020B0604020202020204" pitchFamily="34" charset="0"/>
                <a:cs typeface="Arial" panose="020B0604020202020204" pitchFamily="34" charset="0"/>
              </a:rPr>
              <a:t>Presentaties Soortenkennis</a:t>
            </a:r>
          </a:p>
          <a:p>
            <a:endParaRPr lang="nl-NL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Maximaal 15 minuten per presentatie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Komen 15 diersoorten voorbij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Doel is kennis opdoen van deze diersoorten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Presentatie wordt beoordeeld voldoende/onvoldoende 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    (moet voldoende zijn, anders vervangende opdracht)</a:t>
            </a:r>
          </a:p>
        </p:txBody>
      </p:sp>
    </p:spTree>
    <p:extLst>
      <p:ext uri="{BB962C8B-B14F-4D97-AF65-F5344CB8AC3E}">
        <p14:creationId xmlns:p14="http://schemas.microsoft.com/office/powerpoint/2010/main" val="3893095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2754FE7-A23A-4F45-83D9-F3135B04FD1B}"/>
              </a:ext>
            </a:extLst>
          </p:cNvPr>
          <p:cNvSpPr/>
          <p:nvPr/>
        </p:nvSpPr>
        <p:spPr>
          <a:xfrm>
            <a:off x="779721" y="1015405"/>
            <a:ext cx="10632557" cy="56668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Leerdoelen</a:t>
            </a:r>
            <a:endParaRPr lang="nl-NL" sz="2000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kunt van een diersoort;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voedingseisen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benoemen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-uitleggen en bepalen welke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voersoorten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nodig zijn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-bepalen welke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hoeveelheden voer 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nodig zijn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-bepalen hoe en hoe vaak er moet worden gevoerd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huisvestingseisen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benoemen en verklaren (ook op basis van leeftijd en levensfase) en gebreken herkennen en benoemen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-bepalen en toelichten welke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omgevingsverrijking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nodig en geschikt is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-toelichten in welke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biotoop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hij van nature voorkomt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-de meest voorkomende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ziektebeelden, </a:t>
            </a:r>
            <a:r>
              <a:rPr lang="nl-NL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zoönosen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fysieke afwijkingen en gedragsmatige afwijkingen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beschrijven en herkennen en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preventieve en curatieve maatregelen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benoemen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-de kenmerken van de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voortplanting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benoemen en beschrijven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gedrag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herkennen, benoemen en beschrijven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parameters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noemen en toelichten waarmee het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welzijn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kan worden bepaald</a:t>
            </a:r>
            <a:endParaRPr lang="nl-NL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9242FDF-EB29-4AE9-B122-0113F415E974}"/>
              </a:ext>
            </a:extLst>
          </p:cNvPr>
          <p:cNvSpPr txBox="1"/>
          <p:nvPr/>
        </p:nvSpPr>
        <p:spPr>
          <a:xfrm>
            <a:off x="1290083" y="0"/>
            <a:ext cx="9611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Arial" panose="020B0604020202020204" pitchFamily="34" charset="0"/>
                <a:cs typeface="Arial" panose="020B0604020202020204" pitchFamily="34" charset="0"/>
              </a:rPr>
              <a:t>Presentaties Soortenkennis</a:t>
            </a:r>
          </a:p>
        </p:txBody>
      </p:sp>
    </p:spTree>
    <p:extLst>
      <p:ext uri="{BB962C8B-B14F-4D97-AF65-F5344CB8AC3E}">
        <p14:creationId xmlns:p14="http://schemas.microsoft.com/office/powerpoint/2010/main" val="711007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ADE8711-BEF4-4157-B6DC-530BD9ECAD81}"/>
              </a:ext>
            </a:extLst>
          </p:cNvPr>
          <p:cNvSpPr txBox="1"/>
          <p:nvPr/>
        </p:nvSpPr>
        <p:spPr>
          <a:xfrm>
            <a:off x="1646274" y="202018"/>
            <a:ext cx="8899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Arial" panose="020B0604020202020204" pitchFamily="34" charset="0"/>
                <a:cs typeface="Arial" panose="020B0604020202020204" pitchFamily="34" charset="0"/>
              </a:rPr>
              <a:t>Thema Welzijn en gedrag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1AF5221-3639-44EE-BE9D-C8D3EEB52296}"/>
              </a:ext>
            </a:extLst>
          </p:cNvPr>
          <p:cNvSpPr/>
          <p:nvPr/>
        </p:nvSpPr>
        <p:spPr>
          <a:xfrm>
            <a:off x="5812466" y="1318431"/>
            <a:ext cx="5808920" cy="5337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Leerdoelen</a:t>
            </a:r>
            <a:endParaRPr lang="nl-NL" sz="2000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kunt;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nl-NL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soortspecifiek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gedrag 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herkennen, benoemen en beschrijven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-toelichten welk natuurlijk gedrag de soorten vertonen, kenmerken kunnen noemen en herkennen van: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sociaal, voortplantings-, foerageer-, </a:t>
            </a:r>
            <a:r>
              <a:rPr lang="nl-NL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agonistisch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comfort- en territoriumgedrag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-toelichten welk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afwijkend gedrag 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soorten vertonen, kenmerken kunnen noemen en herkennen van </a:t>
            </a:r>
            <a:r>
              <a:rPr lang="nl-NL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apatisch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stereotiep, overmatig conflictgedrag en overmatig agressief gedrag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-de ‘</a:t>
            </a:r>
            <a:r>
              <a:rPr lang="nl-NL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animal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welfare </a:t>
            </a:r>
            <a:r>
              <a:rPr lang="nl-NL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quality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criteria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 beschrijven en toelichten.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5359EB-232F-401C-99FF-F42334C5F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14" y="1318432"/>
            <a:ext cx="5185512" cy="388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36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B7A4CFB-1D96-4106-95FE-1BD53488D334}"/>
              </a:ext>
            </a:extLst>
          </p:cNvPr>
          <p:cNvSpPr txBox="1"/>
          <p:nvPr/>
        </p:nvSpPr>
        <p:spPr>
          <a:xfrm>
            <a:off x="1391093" y="151179"/>
            <a:ext cx="94098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Arial" panose="020B0604020202020204" pitchFamily="34" charset="0"/>
                <a:cs typeface="Arial" panose="020B0604020202020204" pitchFamily="34" charset="0"/>
              </a:rPr>
              <a:t>Soorten gedrag – Wat is…</a:t>
            </a: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Sociaal gedrag?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Territoriumgedrag?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Voortplantingsgedrag?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Foerageergedrag </a:t>
            </a:r>
          </a:p>
          <a:p>
            <a:pPr lvl="6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  (of exploratiegedrag)?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Comfortgedrag?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Agonistisch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gedrag?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Afwijkend gedrag?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Apatisch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gedrag?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Stereotiep gedrag?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Overmatig conflictgedrag?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Overmatig agressief gedrag?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59A8113-48EF-4EAE-ABE9-E0478601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74" y="1280188"/>
            <a:ext cx="2553415" cy="170227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E59DDFE-E9DD-4ED7-95FF-477D7266E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72" y="2990860"/>
            <a:ext cx="2553415" cy="169692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B131C3D-0706-41E0-A442-DDBCEE12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110" y="1280188"/>
            <a:ext cx="2553415" cy="17036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4411B2-9569-41E4-9184-8A5B40783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72" y="4687789"/>
            <a:ext cx="2553415" cy="169961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2CD4A77-A1D5-4C7B-BF86-0363DDDD06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930"/>
          <a:stretch/>
        </p:blipFill>
        <p:spPr>
          <a:xfrm>
            <a:off x="8832109" y="2990040"/>
            <a:ext cx="2553415" cy="169774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1CBEBD-1CEC-4549-8506-FA77A3863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2107" y="4687789"/>
            <a:ext cx="2553415" cy="169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6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683D28C-D216-4777-BA41-C7D840B4F293}"/>
              </a:ext>
            </a:extLst>
          </p:cNvPr>
          <p:cNvSpPr txBox="1"/>
          <p:nvPr/>
        </p:nvSpPr>
        <p:spPr>
          <a:xfrm>
            <a:off x="813390" y="138223"/>
            <a:ext cx="10175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latin typeface="Arial" panose="020B0604020202020204" pitchFamily="34" charset="0"/>
                <a:cs typeface="Arial" panose="020B0604020202020204" pitchFamily="34" charset="0"/>
              </a:rPr>
              <a:t>Dierenwelzijn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1CEE83-5C80-4481-90DF-E76AF613E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4" r="16363"/>
          <a:stretch/>
        </p:blipFill>
        <p:spPr>
          <a:xfrm>
            <a:off x="478464" y="1281477"/>
            <a:ext cx="4901611" cy="3893078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569A530-1F21-405C-9E68-2DF280BAE9A5}"/>
              </a:ext>
            </a:extLst>
          </p:cNvPr>
          <p:cNvSpPr/>
          <p:nvPr/>
        </p:nvSpPr>
        <p:spPr>
          <a:xfrm>
            <a:off x="5697278" y="1281477"/>
            <a:ext cx="61580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Dieren zijn vrij van honger en dorst.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Ze hebben gemakkelijk toegang tot vers water en een adequaat rantsoen;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Dieren zijn vrij van ongemak.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Ze hebben een geschikte leefomgeving inclusief onderdak en een comfortabele rustplaats;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Dieren zijn vrij van pijn, verwonding en ziekte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. Er is sprake van preventie en een snelle diagnose en behandeling;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Dieren zijn vrij van angst en stress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. Er is zorg voor voorwaarden en behandelingen die geestelijk lijden voorkomen;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Dieren zijn vrij om normaal gedrag te vertonen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. Ze hebben voldoende ruimte, goede voorzieningen en gezelschap van soortgenoten.</a:t>
            </a:r>
          </a:p>
        </p:txBody>
      </p:sp>
    </p:spTree>
    <p:extLst>
      <p:ext uri="{BB962C8B-B14F-4D97-AF65-F5344CB8AC3E}">
        <p14:creationId xmlns:p14="http://schemas.microsoft.com/office/powerpoint/2010/main" val="320521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CE21C54-61B1-4118-9C92-0D7B301E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444" y="1711841"/>
            <a:ext cx="5933111" cy="476338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910FC12-D1CD-4254-B046-B95DEA426EED}"/>
              </a:ext>
            </a:extLst>
          </p:cNvPr>
          <p:cNvSpPr/>
          <p:nvPr/>
        </p:nvSpPr>
        <p:spPr>
          <a:xfrm>
            <a:off x="3713777" y="273662"/>
            <a:ext cx="47644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Dierenwelzijn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019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4924D63-859E-4C50-BF88-9234313F4797}"/>
              </a:ext>
            </a:extLst>
          </p:cNvPr>
          <p:cNvSpPr txBox="1"/>
          <p:nvPr/>
        </p:nvSpPr>
        <p:spPr>
          <a:xfrm>
            <a:off x="1050851" y="1339702"/>
            <a:ext cx="100902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latin typeface="Arial" panose="020B0604020202020204" pitchFamily="34" charset="0"/>
                <a:cs typeface="Arial" panose="020B0604020202020204" pitchFamily="34" charset="0"/>
              </a:rPr>
              <a:t>Dierenwelzijn</a:t>
            </a:r>
          </a:p>
          <a:p>
            <a:pPr algn="ctr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Stel, je werkt in een dierenwinkel. Wat kun jij er dan aan bijdragen dat het welzijn van dieren verbetert?</a:t>
            </a:r>
          </a:p>
          <a:p>
            <a:pPr algn="ctr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Filmpje konijnen</a:t>
            </a:r>
          </a:p>
        </p:txBody>
      </p:sp>
    </p:spTree>
    <p:extLst>
      <p:ext uri="{BB962C8B-B14F-4D97-AF65-F5344CB8AC3E}">
        <p14:creationId xmlns:p14="http://schemas.microsoft.com/office/powerpoint/2010/main" val="103947892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776</Words>
  <Application>Microsoft Office PowerPoint</Application>
  <PresentationFormat>Breedbeeld</PresentationFormat>
  <Paragraphs>144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CE overige zoogdieren -Theorie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overige zoogdieren Theorie</dc:title>
  <dc:creator>Jeroen Brauckmann</dc:creator>
  <cp:lastModifiedBy>Jeroen Brauckmann</cp:lastModifiedBy>
  <cp:revision>28</cp:revision>
  <dcterms:created xsi:type="dcterms:W3CDTF">2018-05-01T19:15:17Z</dcterms:created>
  <dcterms:modified xsi:type="dcterms:W3CDTF">2018-06-21T07:59:16Z</dcterms:modified>
</cp:coreProperties>
</file>